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E9E9E9"/>
    <a:srgbClr val="F29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4"/>
    <p:restoredTop sz="94667"/>
  </p:normalViewPr>
  <p:slideViewPr>
    <p:cSldViewPr snapToGrid="0" snapToObjects="1">
      <p:cViewPr varScale="1">
        <p:scale>
          <a:sx n="93" d="100"/>
          <a:sy n="93" d="100"/>
        </p:scale>
        <p:origin x="856" y="20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C992849A-06FD-FB35-BDAC-53DA35971D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79906" y="3701097"/>
            <a:ext cx="541020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 i="0" dirty="0">
                <a:solidFill>
                  <a:srgbClr val="B71228"/>
                </a:solidFill>
                <a:latin typeface="Arial"/>
              </a:rPr>
              <a:t>Expositores · UMining 2026</a:t>
            </a: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07971" y="4455254"/>
            <a:ext cx="541020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1" dirty="0">
                <a:solidFill>
                  <a:srgbClr val="323234"/>
                </a:solidFill>
                <a:latin typeface="Arial"/>
              </a:rPr>
              <a:t>Construyendo sistemas mineros confiables, seguros y resilientes.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6C10917-4EB3-439B-AEA3-347299B398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t="69545"/>
          <a:stretch/>
        </p:blipFill>
        <p:spPr>
          <a:xfrm>
            <a:off x="4017048" y="5821920"/>
            <a:ext cx="4333009" cy="74227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449AAC5-A97E-46FA-BF5F-6F154C905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110" y="1271711"/>
            <a:ext cx="4317779" cy="2429386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F5AEA3EA-5B04-41CD-AB11-48EDC92464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37207" y="685802"/>
            <a:ext cx="8892692" cy="4854442"/>
          </a:xfrm>
          <a:prstGeom prst="ellipse">
            <a:avLst/>
          </a:prstGeom>
          <a:noFill/>
          <a:ln w="28575">
            <a:solidFill>
              <a:srgbClr val="F2912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B58FE6E-C573-943A-36E5-0D3D5620A10D}"/>
              </a:ext>
            </a:extLst>
          </p:cNvPr>
          <p:cNvSpPr/>
          <p:nvPr/>
        </p:nvSpPr>
        <p:spPr>
          <a:xfrm>
            <a:off x="5638799" y="3459790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 dirty="0" err="1">
                <a:solidFill>
                  <a:srgbClr val="171B3F"/>
                </a:solidFill>
                <a:latin typeface="Arial"/>
              </a:rPr>
              <a:t>Indicaciones</a:t>
            </a:r>
            <a:r>
              <a:rPr sz="2600" b="1" i="0" dirty="0">
                <a:solidFill>
                  <a:srgbClr val="171B3F"/>
                </a:solidFill>
                <a:latin typeface="Arial"/>
              </a:rPr>
              <a:t> para </a:t>
            </a:r>
            <a:r>
              <a:rPr sz="2600" b="1" i="0" dirty="0" err="1">
                <a:solidFill>
                  <a:srgbClr val="171B3F"/>
                </a:solidFill>
                <a:latin typeface="Arial"/>
              </a:rPr>
              <a:t>expositores</a:t>
            </a:r>
            <a:endParaRPr sz="2600" b="1" i="0" dirty="0">
              <a:solidFill>
                <a:srgbClr val="171B3F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 dirty="0">
                <a:solidFill>
                  <a:srgbClr val="67686C"/>
                </a:solidFill>
                <a:latin typeface="Arial"/>
              </a:rPr>
              <a:t>Esta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plantilla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busca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mantener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una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identidad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común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y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facilitar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la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lectura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de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todas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las </a:t>
            </a:r>
            <a:r>
              <a:rPr sz="1100" b="0" i="0" dirty="0" err="1">
                <a:solidFill>
                  <a:srgbClr val="67686C"/>
                </a:solidFill>
                <a:latin typeface="Arial"/>
              </a:rPr>
              <a:t>presentaciones</a:t>
            </a:r>
            <a:r>
              <a:rPr sz="1100" b="0" i="0" dirty="0">
                <a:solidFill>
                  <a:srgbClr val="67686C"/>
                </a:solidFill>
                <a:latin typeface="Arial"/>
              </a:rPr>
              <a:t> del Congreso.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40080" y="19202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1920240"/>
            <a:ext cx="73152" cy="132588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21214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F38000"/>
                </a:solidFill>
                <a:latin typeface="Arial"/>
              </a:rP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44752" y="2084832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Utilice esta plantilla oficial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4752" y="2468880"/>
            <a:ext cx="2377440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Mantenga el formato 16:9 y los elementos institucionales. Puede duplicar los layouts que necesite.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70832" y="19202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70832" y="1920240"/>
            <a:ext cx="73152" cy="132588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99432" y="21214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B51227"/>
                </a:solidFill>
                <a:latin typeface="Arial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75504" y="2084832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Adapte la estructura a su trabajo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5504" y="2468880"/>
            <a:ext cx="2377440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Puede incorporar, eliminar o renombrar secciones según el contenido de su presentación.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1583" y="19202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01583" y="1920240"/>
            <a:ext cx="73152" cy="132588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30183" y="21214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F38000"/>
                </a:solidFill>
                <a:latin typeface="Arial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06256" y="2084832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Priorice claridad y contenido visual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06256" y="2468880"/>
            <a:ext cx="2377440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Use textos breves, gráficos, esquemas e imágenes que apoyen la exposición. Evite copiar párrafos completos del paper.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35204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40080" y="3520440"/>
            <a:ext cx="73152" cy="132588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68680" y="37216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B51227"/>
                </a:solidFill>
                <a:latin typeface="Arial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44752" y="3685032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Cuide figuras y fuentes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44752" y="4069080"/>
            <a:ext cx="2377440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Utilice imágenes y gráficos en buena resolución e indique la fuente cuando corresponda.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70832" y="35204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4370832" y="3520440"/>
            <a:ext cx="73152" cy="132588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599432" y="37216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F38000"/>
                </a:solidFill>
                <a:latin typeface="Arial"/>
              </a:rPr>
              <a:t>05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75504" y="3685032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Conserve la identidad UMining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75504" y="4069080"/>
            <a:ext cx="2377440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No modifique colores, marca ni elementos gráficos fijos de la plantilla. Mantenga una presentación limpia y consistente.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101583" y="352044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101583" y="3520440"/>
            <a:ext cx="73152" cy="132588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330183" y="37216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B51227"/>
                </a:solidFill>
                <a:latin typeface="Arial"/>
              </a:rPr>
              <a:t>06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06256" y="3685032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Antes de presentar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06256" y="4069080"/>
            <a:ext cx="2377440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Reemplace todos los textos entre corchetes y elimine las instrucciones de apoyo que no formen parte de su contenido final.</a:t>
            </a: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DEE5BD47-FF54-CB1C-4B5F-4BA30E940D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D16D4C0D-82F8-85CE-C9E7-2FDE4ACD9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6304" y="0"/>
            <a:ext cx="54864" cy="182880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58368"/>
            <a:ext cx="36576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F38000"/>
                </a:solidFill>
                <a:latin typeface="Arial"/>
              </a:rPr>
              <a:t>PRESENTACIÓN TÉCNICA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234440"/>
            <a:ext cx="896112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 i="0" dirty="0">
                <a:solidFill>
                  <a:srgbClr val="171B3F"/>
                </a:solidFill>
                <a:latin typeface="Arial"/>
              </a:rPr>
              <a:t>[TÍTULO DEL TRABAJO]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651760"/>
            <a:ext cx="1143000" cy="50292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3017520"/>
            <a:ext cx="6400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B51227"/>
                </a:solidFill>
                <a:latin typeface="Arial"/>
              </a:rPr>
              <a:t>[Nombre del expositor/a]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493008"/>
            <a:ext cx="78638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i="0" dirty="0">
                <a:solidFill>
                  <a:srgbClr val="67686C"/>
                </a:solidFill>
                <a:latin typeface="Arial"/>
              </a:rPr>
              <a:t>[Empresa / Universidad / </a:t>
            </a:r>
            <a:r>
              <a:rPr sz="1200" b="0" i="0" dirty="0" err="1">
                <a:solidFill>
                  <a:srgbClr val="67686C"/>
                </a:solidFill>
                <a:latin typeface="Arial"/>
              </a:rPr>
              <a:t>Institución</a:t>
            </a:r>
            <a:r>
              <a:rPr sz="1200" b="0" i="0" dirty="0">
                <a:solidFill>
                  <a:srgbClr val="67686C"/>
                </a:solidFill>
                <a:latin typeface="Arial"/>
              </a:rPr>
              <a:t> · País]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39121" y="4029456"/>
            <a:ext cx="2971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039121" y="4029456"/>
            <a:ext cx="73152" cy="141732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295153" y="4194048"/>
            <a:ext cx="2468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Antes de presentar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95153" y="4578096"/>
            <a:ext cx="2468880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Reemplace los textos entre corchetes y elimine esta caja de instrucción.</a:t>
            </a:r>
          </a:p>
        </p:txBody>
      </p:sp>
      <p:sp>
        <p:nvSpPr>
          <p:cNvPr id="14" name="TextBox 1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6469380"/>
            <a:ext cx="68580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10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10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  <p:sp>
        <p:nvSpPr>
          <p:cNvPr id="15" name="Rectangle 1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053328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163056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272784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364224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E434676-8B64-F359-D865-1D8ACDBB83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t="69545"/>
          <a:stretch/>
        </p:blipFill>
        <p:spPr>
          <a:xfrm>
            <a:off x="4303429" y="5361444"/>
            <a:ext cx="3585142" cy="61416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6DCAB58-D647-BB10-4EF8-BC61566965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962" y="0"/>
            <a:ext cx="2800719" cy="157581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Contenido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Adapte las secciones según la naturaleza de su trabajo.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85800" y="2011680"/>
            <a:ext cx="28803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2011680"/>
            <a:ext cx="73152" cy="118872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221284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F38000"/>
                </a:solidFill>
                <a:latin typeface="Arial"/>
              </a:rP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90472" y="2176272"/>
            <a:ext cx="1828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Introducción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90472" y="2560320"/>
            <a:ext cx="1828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Puede renombrar o eliminar esta sección.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69080" y="2011680"/>
            <a:ext cx="28803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069080" y="2011680"/>
            <a:ext cx="73152" cy="118872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297680" y="221284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B51227"/>
                </a:solidFill>
                <a:latin typeface="Arial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73752" y="2176272"/>
            <a:ext cx="1828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Metodología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73752" y="2560320"/>
            <a:ext cx="1828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Puede renombrar o eliminar esta sección.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52360" y="2011680"/>
            <a:ext cx="28803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452360" y="2011680"/>
            <a:ext cx="73152" cy="118872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680960" y="221284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F38000"/>
                </a:solidFill>
                <a:latin typeface="Arial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7032" y="2176272"/>
            <a:ext cx="1828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Resultados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57032" y="2560320"/>
            <a:ext cx="1828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 dirty="0" err="1">
                <a:solidFill>
                  <a:srgbClr val="67686C"/>
                </a:solidFill>
                <a:latin typeface="Arial"/>
              </a:rPr>
              <a:t>Puede</a:t>
            </a:r>
            <a:r>
              <a:rPr sz="95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950" b="0" i="0" dirty="0" err="1">
                <a:solidFill>
                  <a:srgbClr val="67686C"/>
                </a:solidFill>
                <a:latin typeface="Arial"/>
              </a:rPr>
              <a:t>renombrar</a:t>
            </a:r>
            <a:r>
              <a:rPr sz="950" b="0" i="0" dirty="0">
                <a:solidFill>
                  <a:srgbClr val="67686C"/>
                </a:solidFill>
                <a:latin typeface="Arial"/>
              </a:rPr>
              <a:t> o </a:t>
            </a:r>
            <a:r>
              <a:rPr sz="950" b="0" i="0" dirty="0" err="1">
                <a:solidFill>
                  <a:srgbClr val="67686C"/>
                </a:solidFill>
                <a:latin typeface="Arial"/>
              </a:rPr>
              <a:t>eliminar</a:t>
            </a:r>
            <a:r>
              <a:rPr sz="95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950" b="0" i="0" dirty="0" err="1">
                <a:solidFill>
                  <a:srgbClr val="67686C"/>
                </a:solidFill>
                <a:latin typeface="Arial"/>
              </a:rPr>
              <a:t>esta</a:t>
            </a:r>
            <a:r>
              <a:rPr sz="950" b="0" i="0" dirty="0">
                <a:solidFill>
                  <a:srgbClr val="67686C"/>
                </a:solidFill>
                <a:latin typeface="Arial"/>
              </a:rPr>
              <a:t> </a:t>
            </a:r>
            <a:r>
              <a:rPr sz="950" b="0" i="0" dirty="0" err="1">
                <a:solidFill>
                  <a:srgbClr val="67686C"/>
                </a:solidFill>
                <a:latin typeface="Arial"/>
              </a:rPr>
              <a:t>sección</a:t>
            </a:r>
            <a:r>
              <a:rPr sz="950" b="0" i="0" dirty="0">
                <a:solidFill>
                  <a:srgbClr val="67686C"/>
                </a:solidFill>
                <a:latin typeface="Arial"/>
              </a:rPr>
              <a:t>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377440" y="3749039"/>
            <a:ext cx="28803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377440" y="3749039"/>
            <a:ext cx="73152" cy="118872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606040" y="3950207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B51227"/>
                </a:solidFill>
                <a:latin typeface="Arial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82112" y="3913631"/>
            <a:ext cx="1828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Conclusiones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82112" y="4297679"/>
            <a:ext cx="1828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Puede renombrar o eliminar esta sección.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760720" y="3749039"/>
            <a:ext cx="288036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760720" y="3749039"/>
            <a:ext cx="73152" cy="118872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989320" y="3950207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F38000"/>
                </a:solidFill>
                <a:latin typeface="Arial"/>
              </a:rPr>
              <a:t>05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65392" y="3913631"/>
            <a:ext cx="1828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Agradecimientos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65392" y="4297679"/>
            <a:ext cx="1828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Puede renombrar o eliminar esta sección.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5330952"/>
            <a:ext cx="10515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1">
                <a:solidFill>
                  <a:srgbClr val="67686C"/>
                </a:solidFill>
                <a:latin typeface="Arial"/>
              </a:rPr>
              <a:t>La estructura es referencial: priorice una narrativa clara y coherente con su trabajo técnico.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6E17D485-052B-017D-BA2C-4AB87811B0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3EA05BD4-5771-745C-136F-DF4BF8E184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22302"/>
            <a:ext cx="1757172" cy="87858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4592" y="0"/>
            <a:ext cx="54864" cy="283464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97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 i="0">
                <a:solidFill>
                  <a:srgbClr val="F38000"/>
                </a:solidFill>
                <a:latin typeface="Arial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40280"/>
            <a:ext cx="987552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171B3F"/>
                </a:solidFill>
                <a:latin typeface="Arial"/>
              </a:rPr>
              <a:t>[NOMBRE DE LA SECCIÓN]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3337560"/>
            <a:ext cx="1143000" cy="54864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3675887"/>
            <a:ext cx="80467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1">
                <a:solidFill>
                  <a:srgbClr val="67686C"/>
                </a:solidFill>
                <a:latin typeface="Arial"/>
              </a:rPr>
              <a:t>Use esta diapositiva para marcar el inicio de una nueva sección.</a:t>
            </a:r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69680" y="4343400"/>
            <a:ext cx="2286000" cy="128016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464040" y="4617720"/>
            <a:ext cx="1691640" cy="128016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04120" y="4892040"/>
            <a:ext cx="1051560" cy="128016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744E07FF-7528-2ECF-3AF5-F80D10DB689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B9412A2-518A-3E4A-D2FF-8A9C8F6189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[Título de la diapositiva]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[Subtítulo opcional o mensaje principal]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8368" y="1901952"/>
            <a:ext cx="470916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8368" y="1901952"/>
            <a:ext cx="73152" cy="338328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2066544"/>
            <a:ext cx="4206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CONTENIDO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2450592"/>
            <a:ext cx="4206240" cy="2670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• Presente el contexto o idea principal.
• Priorice frases breves y legibles.
• Evite trasladar párrafos completos del paper.
• Destaque solo la información necesaria para apoyar su exposición.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5000" y="1901952"/>
            <a:ext cx="5532120" cy="3383280"/>
          </a:xfrm>
          <a:prstGeom prst="roundRect">
            <a:avLst/>
          </a:prstGeom>
          <a:solidFill>
            <a:srgbClr val="F7F7F5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89320" y="3319272"/>
            <a:ext cx="4983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67686C"/>
                </a:solidFill>
                <a:latin typeface="Arial"/>
              </a:rPr>
              <a:t>IMAGEN / FIGURA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3666744"/>
            <a:ext cx="48920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1" dirty="0" err="1">
                <a:solidFill>
                  <a:srgbClr val="67686C"/>
                </a:solidFill>
                <a:latin typeface="Arial"/>
              </a:rPr>
              <a:t>Fotografía</a:t>
            </a:r>
            <a:r>
              <a:rPr sz="900" b="0" i="1" dirty="0">
                <a:solidFill>
                  <a:srgbClr val="67686C"/>
                </a:solidFill>
                <a:latin typeface="Arial"/>
              </a:rPr>
              <a:t> · </a:t>
            </a:r>
            <a:r>
              <a:rPr sz="900" b="0" i="1" dirty="0" err="1">
                <a:solidFill>
                  <a:srgbClr val="67686C"/>
                </a:solidFill>
                <a:latin typeface="Arial"/>
              </a:rPr>
              <a:t>esquema</a:t>
            </a:r>
            <a:r>
              <a:rPr sz="900" b="0" i="1" dirty="0">
                <a:solidFill>
                  <a:srgbClr val="67686C"/>
                </a:solidFill>
                <a:latin typeface="Arial"/>
              </a:rPr>
              <a:t> · </a:t>
            </a:r>
            <a:r>
              <a:rPr sz="900" b="0" i="1" dirty="0" err="1">
                <a:solidFill>
                  <a:srgbClr val="67686C"/>
                </a:solidFill>
                <a:latin typeface="Arial"/>
              </a:rPr>
              <a:t>visualización</a:t>
            </a:r>
            <a:endParaRPr sz="900" b="0" i="1" dirty="0">
              <a:solidFill>
                <a:srgbClr val="67686C"/>
              </a:solidFill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97880" y="5394960"/>
            <a:ext cx="51663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67686C"/>
                </a:solidFill>
                <a:latin typeface="Arial"/>
              </a:rPr>
              <a:t>Figura X. [Descripción / fuente, si corresponde]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999BC9F-B32A-C1F4-2C24-64A4C73BA5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  <p:sp>
        <p:nvSpPr>
          <p:cNvPr id="24" name="TextBox 13">
            <a:extLst>
              <a:ext uri="{FF2B5EF4-FFF2-40B4-BE49-F238E27FC236}">
                <a16:creationId xmlns:a16="http://schemas.microsoft.com/office/drawing/2014/main" id="{5A060A59-5D66-D8FA-CDD7-B5E1465C7A3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[Título de la diapositiva]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Layout para diagramas, modelos, mapas o fotografías protagonistas.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8368" y="1901952"/>
            <a:ext cx="10588752" cy="3566160"/>
          </a:xfrm>
          <a:prstGeom prst="roundRect">
            <a:avLst/>
          </a:prstGeom>
          <a:solidFill>
            <a:srgbClr val="F7F7F5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3410712"/>
            <a:ext cx="1004011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67686C"/>
                </a:solidFill>
                <a:latin typeface="Arial"/>
              </a:rPr>
              <a:t>VISUAL PRINCIPAL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7" y="3758184"/>
            <a:ext cx="994867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1" dirty="0">
                <a:solidFill>
                  <a:srgbClr val="67686C"/>
                </a:solidFill>
                <a:latin typeface="Arial"/>
              </a:rPr>
              <a:t>Use </a:t>
            </a:r>
            <a:r>
              <a:rPr sz="900" b="0" i="1" dirty="0" err="1">
                <a:solidFill>
                  <a:srgbClr val="67686C"/>
                </a:solidFill>
                <a:latin typeface="Arial"/>
              </a:rPr>
              <a:t>imágenes</a:t>
            </a:r>
            <a:r>
              <a:rPr sz="900" b="0" i="1" dirty="0">
                <a:solidFill>
                  <a:srgbClr val="67686C"/>
                </a:solidFill>
                <a:latin typeface="Arial"/>
              </a:rPr>
              <a:t> y </a:t>
            </a:r>
            <a:r>
              <a:rPr sz="900" b="0" i="1" dirty="0" err="1">
                <a:solidFill>
                  <a:srgbClr val="67686C"/>
                </a:solidFill>
                <a:latin typeface="Arial"/>
              </a:rPr>
              <a:t>gráficos</a:t>
            </a:r>
            <a:r>
              <a:rPr sz="900" b="0" i="1" dirty="0">
                <a:solidFill>
                  <a:srgbClr val="67686C"/>
                </a:solidFill>
                <a:latin typeface="Arial"/>
              </a:rPr>
              <a:t> en </a:t>
            </a:r>
            <a:r>
              <a:rPr sz="900" b="0" i="1" dirty="0" err="1">
                <a:solidFill>
                  <a:srgbClr val="67686C"/>
                </a:solidFill>
                <a:latin typeface="Arial"/>
              </a:rPr>
              <a:t>buena</a:t>
            </a:r>
            <a:r>
              <a:rPr sz="900" b="0" i="1" dirty="0">
                <a:solidFill>
                  <a:srgbClr val="67686C"/>
                </a:solidFill>
                <a:latin typeface="Arial"/>
              </a:rPr>
              <a:t> </a:t>
            </a:r>
            <a:r>
              <a:rPr sz="900" b="0" i="1" dirty="0" err="1">
                <a:solidFill>
                  <a:srgbClr val="67686C"/>
                </a:solidFill>
                <a:latin typeface="Arial"/>
              </a:rPr>
              <a:t>resolución</a:t>
            </a:r>
            <a:endParaRPr sz="900" b="0" i="1" dirty="0">
              <a:solidFill>
                <a:srgbClr val="67686C"/>
              </a:solidFill>
              <a:latin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58368" y="5559552"/>
            <a:ext cx="10588752" cy="475488"/>
          </a:xfrm>
          <a:prstGeom prst="round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5596128"/>
            <a:ext cx="101041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67686C"/>
                </a:solidFill>
                <a:latin typeface="Arial"/>
              </a:rPr>
              <a:t>Figura X. [Descripción / fuente, si corresponde]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5BC548-0674-604B-4017-A21BC8A9A9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  <p:sp>
        <p:nvSpPr>
          <p:cNvPr id="21" name="TextBox 13">
            <a:extLst>
              <a:ext uri="{FF2B5EF4-FFF2-40B4-BE49-F238E27FC236}">
                <a16:creationId xmlns:a16="http://schemas.microsoft.com/office/drawing/2014/main" id="{56D7E812-89A4-2779-9115-5DE5F6F85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[Título de la diapositiva]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Compare conceptos, métodos, escenarios o resultados.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8368" y="1920240"/>
            <a:ext cx="5102352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8368" y="1920240"/>
            <a:ext cx="73152" cy="342900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6968" y="21214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F38000"/>
                </a:solidFill>
                <a:latin typeface="Arial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2084832"/>
            <a:ext cx="4050791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BLOQUE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2468880"/>
            <a:ext cx="4050791" cy="2715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[Texto, imagen, gráfico o tabla]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44768" y="1920240"/>
            <a:ext cx="5102352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44768" y="1920240"/>
            <a:ext cx="73152" cy="3429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73368" y="2121408"/>
            <a:ext cx="502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B51227"/>
                </a:solidFill>
                <a:latin typeface="Arial"/>
              </a:rPr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9440" y="2084832"/>
            <a:ext cx="4050791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BLOQUE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49440" y="2468880"/>
            <a:ext cx="4050791" cy="2715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[Texto, imagen, gráfico o tabla]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71800" y="5541264"/>
            <a:ext cx="623620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[IDEA CLAVE / COMPARACIÓN]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79F4A34F-15C7-EC4C-7571-EB774990F5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  <p:sp>
        <p:nvSpPr>
          <p:cNvPr id="28" name="TextBox 13">
            <a:extLst>
              <a:ext uri="{FF2B5EF4-FFF2-40B4-BE49-F238E27FC236}">
                <a16:creationId xmlns:a16="http://schemas.microsoft.com/office/drawing/2014/main" id="{672AEC59-7F2F-422B-FA55-24FDB431075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Resultados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Priorice los resultados que aportan directamente a las conclusiones del trabajo.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8368" y="1920240"/>
            <a:ext cx="6903720" cy="3611880"/>
          </a:xfrm>
          <a:prstGeom prst="roundRect">
            <a:avLst/>
          </a:prstGeom>
          <a:solidFill>
            <a:srgbClr val="F7F7F5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3451860"/>
            <a:ext cx="6355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67686C"/>
                </a:solidFill>
                <a:latin typeface="Arial"/>
              </a:rPr>
              <a:t>GRÁFICO / RESULTADO PRINCIPAL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7" y="3799332"/>
            <a:ext cx="62636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1">
                <a:solidFill>
                  <a:srgbClr val="67686C"/>
                </a:solidFill>
                <a:latin typeface="Arial"/>
              </a:rPr>
              <a:t>Ejes, unidades y leyendas deben ser legibles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91272" y="1920240"/>
            <a:ext cx="3355848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891272" y="1920240"/>
            <a:ext cx="73152" cy="178308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47304" y="2084832"/>
            <a:ext cx="2852928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HALLAZGO CLAVE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47304" y="2468880"/>
            <a:ext cx="2852928" cy="10698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[Escriba aquí el principal resultado que la audiencia debe recordar.]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91272" y="3913632"/>
            <a:ext cx="3355848" cy="1618488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891272" y="3913632"/>
            <a:ext cx="73152" cy="161848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147304" y="4078224"/>
            <a:ext cx="2852928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[DATO / INDICADOR]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47304" y="4462272"/>
            <a:ext cx="2852928" cy="9052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[Breve explicación o interpretación]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B5568AA2-9B43-4CE9-D2B1-DBD7212A66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  <p:sp>
        <p:nvSpPr>
          <p:cNvPr id="27" name="TextBox 13">
            <a:extLst>
              <a:ext uri="{FF2B5EF4-FFF2-40B4-BE49-F238E27FC236}">
                <a16:creationId xmlns:a16="http://schemas.microsoft.com/office/drawing/2014/main" id="{B1DE0E01-3924-37C8-1C62-E2B82125F1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[Título de la diapositiva]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Layout para datos comparativos, parámetros o síntesis.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8368" y="1920240"/>
            <a:ext cx="6766560" cy="3611880"/>
          </a:xfrm>
          <a:prstGeom prst="roundRect">
            <a:avLst/>
          </a:prstGeom>
          <a:solidFill>
            <a:srgbClr val="F7F7F5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3451860"/>
            <a:ext cx="6217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67686C"/>
                </a:solidFill>
                <a:latin typeface="Arial"/>
              </a:rPr>
              <a:t>TABLA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7" y="3799332"/>
            <a:ext cx="61264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1">
                <a:solidFill>
                  <a:srgbClr val="67686C"/>
                </a:solidFill>
                <a:latin typeface="Arial"/>
              </a:rPr>
              <a:t>Mantenga una cantidad de filas y columnas que pueda leerse en pantalla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54112" y="1920240"/>
            <a:ext cx="3493008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754112" y="1920240"/>
            <a:ext cx="73152" cy="361188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10144" y="2084832"/>
            <a:ext cx="2990087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71B3F"/>
                </a:solidFill>
                <a:latin typeface="Arial"/>
              </a:rPr>
              <a:t>MENSAJES CLAVE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10144" y="2468880"/>
            <a:ext cx="2990087" cy="28986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7686C"/>
                </a:solidFill>
                <a:latin typeface="Arial"/>
              </a:rPr>
              <a:t>01  [Conclusión breve]
02  [Conclusión breve]
03  [Conclusión breve]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8AA75DD-332D-C86B-2E21-428EFE1EAB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  <p:sp>
        <p:nvSpPr>
          <p:cNvPr id="23" name="TextBox 13">
            <a:extLst>
              <a:ext uri="{FF2B5EF4-FFF2-40B4-BE49-F238E27FC236}">
                <a16:creationId xmlns:a16="http://schemas.microsoft.com/office/drawing/2014/main" id="{D87E2AB3-9508-D35A-1E93-7BA2158A9D8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Conclusiones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Sintetice los principales aportes del trabajo.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85800" y="1874519"/>
            <a:ext cx="566928" cy="566928"/>
          </a:xfrm>
          <a:prstGeom prst="round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1874519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17320" y="1874519"/>
            <a:ext cx="9784080" cy="566928"/>
          </a:xfrm>
          <a:prstGeom prst="roundRect">
            <a:avLst/>
          </a:prstGeom>
          <a:solidFill>
            <a:srgbClr val="F7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691640" y="1874519"/>
            <a:ext cx="9144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i="0" dirty="0">
                <a:solidFill>
                  <a:srgbClr val="303134"/>
                </a:solidFill>
                <a:latin typeface="Arial"/>
              </a:rPr>
              <a:t>[</a:t>
            </a:r>
            <a:r>
              <a:rPr sz="1400" b="1" i="0" dirty="0" err="1">
                <a:solidFill>
                  <a:srgbClr val="303134"/>
                </a:solidFill>
                <a:latin typeface="Arial"/>
              </a:rPr>
              <a:t>Conclusión</a:t>
            </a:r>
            <a:r>
              <a:rPr sz="1400" b="1" i="0" dirty="0">
                <a:solidFill>
                  <a:srgbClr val="303134"/>
                </a:solidFill>
                <a:latin typeface="Arial"/>
              </a:rPr>
              <a:t> o </a:t>
            </a:r>
            <a:r>
              <a:rPr sz="1400" b="1" i="0" dirty="0" err="1">
                <a:solidFill>
                  <a:srgbClr val="303134"/>
                </a:solidFill>
                <a:latin typeface="Arial"/>
              </a:rPr>
              <a:t>mensaje</a:t>
            </a:r>
            <a:r>
              <a:rPr sz="1400" b="1" i="0" dirty="0">
                <a:solidFill>
                  <a:srgbClr val="303134"/>
                </a:solidFill>
                <a:latin typeface="Arial"/>
              </a:rPr>
              <a:t> principal]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2724912"/>
            <a:ext cx="566928" cy="566928"/>
          </a:xfrm>
          <a:prstGeom prst="round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" y="2724912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417320" y="2724912"/>
            <a:ext cx="9784080" cy="566928"/>
          </a:xfrm>
          <a:prstGeom prst="roundRect">
            <a:avLst/>
          </a:prstGeom>
          <a:solidFill>
            <a:srgbClr val="F7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691640" y="2724912"/>
            <a:ext cx="9144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 dirty="0">
                <a:solidFill>
                  <a:srgbClr val="303134"/>
                </a:solidFill>
                <a:latin typeface="Arial"/>
              </a:rPr>
              <a:t>[</a:t>
            </a:r>
            <a:r>
              <a:rPr sz="1400" b="0" i="0" dirty="0" err="1">
                <a:solidFill>
                  <a:srgbClr val="303134"/>
                </a:solidFill>
                <a:latin typeface="Arial"/>
              </a:rPr>
              <a:t>Conclusión</a:t>
            </a:r>
            <a:r>
              <a:rPr sz="1400" b="0" i="0" dirty="0">
                <a:solidFill>
                  <a:srgbClr val="303134"/>
                </a:solidFill>
                <a:latin typeface="Arial"/>
              </a:rPr>
              <a:t> o </a:t>
            </a:r>
            <a:r>
              <a:rPr sz="1400" b="0" i="0" dirty="0" err="1">
                <a:solidFill>
                  <a:srgbClr val="303134"/>
                </a:solidFill>
                <a:latin typeface="Arial"/>
              </a:rPr>
              <a:t>mensaje</a:t>
            </a:r>
            <a:r>
              <a:rPr sz="1400" b="0" i="0" dirty="0">
                <a:solidFill>
                  <a:srgbClr val="303134"/>
                </a:solidFill>
                <a:latin typeface="Arial"/>
              </a:rPr>
              <a:t> principal]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575304"/>
            <a:ext cx="566928" cy="566928"/>
          </a:xfrm>
          <a:prstGeom prst="round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" y="3575304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17320" y="3575304"/>
            <a:ext cx="9784080" cy="566928"/>
          </a:xfrm>
          <a:prstGeom prst="roundRect">
            <a:avLst/>
          </a:prstGeom>
          <a:solidFill>
            <a:srgbClr val="F7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691640" y="3575304"/>
            <a:ext cx="9144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 dirty="0">
                <a:solidFill>
                  <a:srgbClr val="303134"/>
                </a:solidFill>
                <a:latin typeface="Arial"/>
              </a:rPr>
              <a:t>[</a:t>
            </a:r>
            <a:r>
              <a:rPr sz="1400" b="0" i="0" dirty="0" err="1">
                <a:solidFill>
                  <a:srgbClr val="303134"/>
                </a:solidFill>
                <a:latin typeface="Arial"/>
              </a:rPr>
              <a:t>Conclusión</a:t>
            </a:r>
            <a:r>
              <a:rPr sz="1400" b="0" i="0" dirty="0">
                <a:solidFill>
                  <a:srgbClr val="303134"/>
                </a:solidFill>
                <a:latin typeface="Arial"/>
              </a:rPr>
              <a:t> o </a:t>
            </a:r>
            <a:r>
              <a:rPr sz="1400" b="0" i="0" dirty="0" err="1">
                <a:solidFill>
                  <a:srgbClr val="303134"/>
                </a:solidFill>
                <a:latin typeface="Arial"/>
              </a:rPr>
              <a:t>mensaje</a:t>
            </a:r>
            <a:r>
              <a:rPr sz="1400" b="0" i="0" dirty="0">
                <a:solidFill>
                  <a:srgbClr val="303134"/>
                </a:solidFill>
                <a:latin typeface="Arial"/>
              </a:rPr>
              <a:t> principal]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" y="4425696"/>
            <a:ext cx="566928" cy="566928"/>
          </a:xfrm>
          <a:prstGeom prst="round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5800" y="4425696"/>
            <a:ext cx="56692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417320" y="4425696"/>
            <a:ext cx="9784080" cy="566928"/>
          </a:xfrm>
          <a:prstGeom prst="roundRect">
            <a:avLst/>
          </a:prstGeom>
          <a:solidFill>
            <a:srgbClr val="F7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691640" y="4425696"/>
            <a:ext cx="9144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 dirty="0">
                <a:solidFill>
                  <a:srgbClr val="303134"/>
                </a:solidFill>
                <a:latin typeface="Arial"/>
              </a:rPr>
              <a:t>[</a:t>
            </a:r>
            <a:r>
              <a:rPr sz="1400" b="0" i="0" dirty="0" err="1">
                <a:solidFill>
                  <a:srgbClr val="303134"/>
                </a:solidFill>
                <a:latin typeface="Arial"/>
              </a:rPr>
              <a:t>Conclusión</a:t>
            </a:r>
            <a:r>
              <a:rPr sz="1400" b="0" i="0" dirty="0">
                <a:solidFill>
                  <a:srgbClr val="303134"/>
                </a:solidFill>
                <a:latin typeface="Arial"/>
              </a:rPr>
              <a:t> o </a:t>
            </a:r>
            <a:r>
              <a:rPr sz="1400" b="0" i="0" dirty="0" err="1">
                <a:solidFill>
                  <a:srgbClr val="303134"/>
                </a:solidFill>
                <a:latin typeface="Arial"/>
              </a:rPr>
              <a:t>mensaje</a:t>
            </a:r>
            <a:r>
              <a:rPr sz="1400" b="0" i="0" dirty="0">
                <a:solidFill>
                  <a:srgbClr val="303134"/>
                </a:solidFill>
                <a:latin typeface="Arial"/>
              </a:rPr>
              <a:t> principal]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232" y="5532120"/>
            <a:ext cx="102412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 i="1">
                <a:solidFill>
                  <a:srgbClr val="67686C"/>
                </a:solidFill>
                <a:latin typeface="Arial"/>
              </a:rPr>
              <a:t>Recomendación: 3–5 conclusiones claras. Evite introducir resultados nuevos en esta sección.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44234C63-95D2-3A7E-2C81-2319D97527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  <p:sp>
        <p:nvSpPr>
          <p:cNvPr id="33" name="TextBox 13">
            <a:extLst>
              <a:ext uri="{FF2B5EF4-FFF2-40B4-BE49-F238E27FC236}">
                <a16:creationId xmlns:a16="http://schemas.microsoft.com/office/drawing/2014/main" id="{E6EAC79F-1F4B-AC1C-0DB1-5F479736D2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016" y="0"/>
            <a:ext cx="45720" cy="105156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21792"/>
            <a:ext cx="9326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171B3F"/>
                </a:solidFill>
                <a:latin typeface="Arial"/>
              </a:rPr>
              <a:t>Agradecimientos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9601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Utilice esta diapositiva únicamente cuando corresponda.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27632"/>
            <a:ext cx="914400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272784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382512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492240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583680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2148840"/>
            <a:ext cx="1014984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i="0">
                <a:solidFill>
                  <a:srgbClr val="303134"/>
                </a:solidFill>
                <a:latin typeface="Arial"/>
              </a:rPr>
              <a:t>[Incluya aquí instituciones, equipos, proyectos, fuentes de financiamiento u otras colaboraciones que corresponda reconocer.]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57400" y="3703320"/>
            <a:ext cx="8092440" cy="1325880"/>
          </a:xfrm>
          <a:prstGeom prst="roundRect">
            <a:avLst/>
          </a:prstGeom>
          <a:solidFill>
            <a:srgbClr val="F7F7F5"/>
          </a:solidFill>
          <a:ln>
            <a:solidFill>
              <a:srgbClr val="DA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331720" y="4091939"/>
            <a:ext cx="7543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67686C"/>
                </a:solidFill>
                <a:latin typeface="Arial"/>
              </a:rPr>
              <a:t>LOGOS / INSTITUCIONES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77440" y="4439412"/>
            <a:ext cx="74523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1">
                <a:solidFill>
                  <a:srgbClr val="67686C"/>
                </a:solidFill>
                <a:latin typeface="Arial"/>
              </a:rPr>
              <a:t>Incorpore únicamente los logos necesarios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2637C48-96EB-C9B9-8B72-731E115888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812" y="0"/>
            <a:ext cx="1757172" cy="878586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EC265109-5DC5-FFFC-809C-97F88ABDE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345" y="6561878"/>
            <a:ext cx="68580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 dirty="0">
                <a:solidFill>
                  <a:srgbClr val="303134"/>
                </a:solidFill>
                <a:latin typeface="Arial"/>
              </a:rPr>
              <a:t>UMining 2026 · 21–23 de </a:t>
            </a:r>
            <a:r>
              <a:rPr sz="1050" b="1" i="0" dirty="0" err="1">
                <a:solidFill>
                  <a:srgbClr val="303134"/>
                </a:solidFill>
                <a:latin typeface="Arial"/>
              </a:rPr>
              <a:t>octubre</a:t>
            </a:r>
            <a:r>
              <a:rPr sz="1050" b="1" i="0" dirty="0">
                <a:solidFill>
                  <a:srgbClr val="303134"/>
                </a:solidFill>
                <a:latin typeface="Arial"/>
              </a:rPr>
              <a:t> · Santiago, Chile</a:t>
            </a: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4592" y="0"/>
            <a:ext cx="54864" cy="2011680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00200"/>
            <a:ext cx="484632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>
                <a:solidFill>
                  <a:srgbClr val="B51227"/>
                </a:solidFill>
                <a:latin typeface="Arial"/>
              </a:rPr>
              <a:t>GRACIAS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633472"/>
            <a:ext cx="548640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71B3F"/>
                </a:solidFill>
                <a:latin typeface="Arial"/>
              </a:rPr>
              <a:t>[Nombre expositor/a]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127248"/>
            <a:ext cx="5486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[correo@institucion.cl]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3767328"/>
            <a:ext cx="1143000" cy="50292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4133087"/>
            <a:ext cx="32004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303134"/>
                </a:solidFill>
                <a:latin typeface="Arial"/>
              </a:rPr>
              <a:t>UMining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4526280"/>
            <a:ext cx="53035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67686C"/>
                </a:solidFill>
                <a:latin typeface="Arial"/>
              </a:rPr>
              <a:t>21–23 de octubre · Santiago, Chile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919472"/>
            <a:ext cx="53035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 dirty="0" err="1">
                <a:solidFill>
                  <a:srgbClr val="67686C"/>
                </a:solidFill>
                <a:latin typeface="Arial"/>
              </a:rPr>
              <a:t>www.uminingcongress.com</a:t>
            </a:r>
            <a:endParaRPr sz="1100" b="0" i="0" dirty="0">
              <a:solidFill>
                <a:srgbClr val="67686C"/>
              </a:solidFill>
              <a:latin typeface="Arial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89468" y="3913668"/>
            <a:ext cx="466233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i="1" dirty="0" err="1">
                <a:solidFill>
                  <a:srgbClr val="303134"/>
                </a:solidFill>
                <a:latin typeface="Arial"/>
              </a:rPr>
              <a:t>Construyendo</a:t>
            </a:r>
            <a:r>
              <a:rPr sz="1200" b="0" i="1" dirty="0">
                <a:solidFill>
                  <a:srgbClr val="303134"/>
                </a:solidFill>
                <a:latin typeface="Arial"/>
              </a:rPr>
              <a:t> </a:t>
            </a:r>
            <a:r>
              <a:rPr sz="1200" b="0" i="1" dirty="0" err="1">
                <a:solidFill>
                  <a:srgbClr val="303134"/>
                </a:solidFill>
                <a:latin typeface="Arial"/>
              </a:rPr>
              <a:t>sistemas</a:t>
            </a:r>
            <a:r>
              <a:rPr sz="1200" b="0" i="1" dirty="0">
                <a:solidFill>
                  <a:srgbClr val="303134"/>
                </a:solidFill>
                <a:latin typeface="Arial"/>
              </a:rPr>
              <a:t> </a:t>
            </a:r>
            <a:r>
              <a:rPr sz="1200" b="0" i="1" dirty="0" err="1">
                <a:solidFill>
                  <a:srgbClr val="303134"/>
                </a:solidFill>
                <a:latin typeface="Arial"/>
              </a:rPr>
              <a:t>mineros</a:t>
            </a:r>
            <a:r>
              <a:rPr sz="1200" b="0" i="1" dirty="0">
                <a:solidFill>
                  <a:srgbClr val="303134"/>
                </a:solidFill>
                <a:latin typeface="Arial"/>
              </a:rPr>
              <a:t> </a:t>
            </a:r>
            <a:r>
              <a:rPr sz="1200" b="0" i="1" dirty="0" err="1">
                <a:solidFill>
                  <a:srgbClr val="303134"/>
                </a:solidFill>
                <a:latin typeface="Arial"/>
              </a:rPr>
              <a:t>confiables</a:t>
            </a:r>
            <a:r>
              <a:rPr sz="1200" b="0" i="1" dirty="0">
                <a:solidFill>
                  <a:srgbClr val="303134"/>
                </a:solidFill>
                <a:latin typeface="Arial"/>
              </a:rPr>
              <a:t>, </a:t>
            </a:r>
            <a:r>
              <a:rPr sz="1200" b="0" i="1" dirty="0" err="1">
                <a:solidFill>
                  <a:srgbClr val="303134"/>
                </a:solidFill>
                <a:latin typeface="Arial"/>
              </a:rPr>
              <a:t>seguros</a:t>
            </a:r>
            <a:r>
              <a:rPr sz="1200" b="0" i="1" dirty="0">
                <a:solidFill>
                  <a:srgbClr val="303134"/>
                </a:solidFill>
                <a:latin typeface="Arial"/>
              </a:rPr>
              <a:t> y </a:t>
            </a:r>
            <a:r>
              <a:rPr sz="1200" b="0" i="1" dirty="0" err="1">
                <a:solidFill>
                  <a:srgbClr val="303134"/>
                </a:solidFill>
                <a:latin typeface="Arial"/>
              </a:rPr>
              <a:t>resilientes</a:t>
            </a:r>
            <a:r>
              <a:rPr sz="1200" b="0" i="1" dirty="0">
                <a:solidFill>
                  <a:srgbClr val="303134"/>
                </a:solidFill>
                <a:latin typeface="Arial"/>
              </a:rPr>
              <a:t>.</a:t>
            </a:r>
          </a:p>
        </p:txBody>
      </p:sp>
      <p:sp>
        <p:nvSpPr>
          <p:cNvPr id="13" name="Rectangle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053328"/>
            <a:ext cx="12188952" cy="54864"/>
          </a:xfrm>
          <a:prstGeom prst="rect">
            <a:avLst/>
          </a:prstGeom>
          <a:solidFill>
            <a:srgbClr val="EFE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6163056"/>
            <a:ext cx="11274552" cy="54864"/>
          </a:xfrm>
          <a:prstGeom prst="rect">
            <a:avLst/>
          </a:prstGeom>
          <a:solidFill>
            <a:srgbClr val="DADA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34640" y="6272784"/>
            <a:ext cx="9354312" cy="41148"/>
          </a:xfrm>
          <a:prstGeom prst="rect">
            <a:avLst/>
          </a:prstGeom>
          <a:solidFill>
            <a:srgbClr val="F3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583680" y="6364224"/>
            <a:ext cx="5605272" cy="41148"/>
          </a:xfrm>
          <a:prstGeom prst="rect">
            <a:avLst/>
          </a:prstGeom>
          <a:solidFill>
            <a:srgbClr val="B5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8AF799F-BD36-685D-0D0E-649F51DD58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t="69545"/>
          <a:stretch/>
        </p:blipFill>
        <p:spPr>
          <a:xfrm>
            <a:off x="7511796" y="5301909"/>
            <a:ext cx="4333009" cy="74227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17D2F25-0DE8-60EF-E8A9-D9B34967F8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468" y="1414131"/>
            <a:ext cx="4625147" cy="2602326"/>
          </a:xfrm>
          <a:prstGeom prst="rect">
            <a:avLst/>
          </a:prstGeom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6354DA74-0316-F9D2-B6A9-DBE1ACF7C5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62501" y="942342"/>
            <a:ext cx="6716267" cy="3912612"/>
          </a:xfrm>
          <a:prstGeom prst="ellipse">
            <a:avLst/>
          </a:prstGeom>
          <a:noFill/>
          <a:ln w="28575">
            <a:solidFill>
              <a:srgbClr val="F2912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787</Words>
  <Application>Microsoft Macintosh PowerPoint</Application>
  <PresentationFormat>Panorámica</PresentationFormat>
  <Paragraphs>118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Equipo Organizador UMining 2026</Manager>
  <Company>Congreso UMining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Expositores UMining 2026</dc:title>
  <dc:subject>Plantilla oficial para presentaciones técnicas – UMining 2026</dc:subject>
  <dc:creator>Steve Alvarado</dc:creator>
  <cp:keywords>UMining 2026, minería, congreso, presentación técnica, expositores, Universidad de Chile</cp:keywords>
  <dc:description>Plantilla oficial para la preparación de presentaciones técnicas de expositores de UMining 2026 – IV Congreso Internacional de Minería Subterránea y a Cielo Abierto. Santiago, Chile, 21–23 de octubre de 2026.</dc:description>
  <cp:lastModifiedBy>steveealvaradoo@gmail.com</cp:lastModifiedBy>
  <cp:revision>7</cp:revision>
  <dcterms:created xsi:type="dcterms:W3CDTF">2013-01-27T09:14:16Z</dcterms:created>
  <dcterms:modified xsi:type="dcterms:W3CDTF">2026-10-02T16:58:34Z</dcterms:modified>
  <cp:category>Congreso | Plantilla de presentación</cp:category>
</cp:coreProperties>
</file>